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a3f9eebc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a3f9eebc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a41dfbca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a41dfbca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a3f9eeb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a3f9eeb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a3f9eeb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a3f9eeb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a3f9eebc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a3f9eebc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a3f9eeb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a3f9eeb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a41dfbcaa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a41dfbca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a41dfbcaa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a41dfbcaa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a41dfbcaa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a41dfbcaa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a41dfbcaa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a41dfbcaa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a3f9eebc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a3f9eebc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a41dfbca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a41dfbca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a3f9eebc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a3f9eebc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a3f9eebc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a3f9eebc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7d486f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97d486f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41dfbca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41dfbca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a41dfbca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a41dfbca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a41dfbca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a41dfbca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a41dfbcaa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a41dfbca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a3f9eebc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a3f9eebc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9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viris.jpl.nasa.gov/" TargetMode="External"/><Relationship Id="rId4" Type="http://schemas.openxmlformats.org/officeDocument/2006/relationships/hyperlink" Target="http://www.ehu.eus/ccwintco/index.php/Hyperspectral_Remote_Sensing_Scenes#Salinas_scene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hyperlink" Target="https://www.kaggle.com/sushantshetty/shabd-complete-hindi-characters-datase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08275" y="-6323875"/>
            <a:ext cx="13447874" cy="13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381333" y="1846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UMAP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545050" y="3746825"/>
            <a:ext cx="4141200" cy="18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9D9D9"/>
                </a:solidFill>
              </a:rPr>
              <a:t>Uniform Manifold Approximation and Projection</a:t>
            </a:r>
            <a:endParaRPr sz="25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SHABD </a:t>
            </a:r>
            <a:r>
              <a:rPr lang="en"/>
              <a:t>Results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11700" y="1152475"/>
            <a:ext cx="364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384 characters (color).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158 images of each.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Time</a:t>
            </a:r>
            <a:r>
              <a:rPr lang="en"/>
              <a:t>: 26.73s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989" y="0"/>
            <a:ext cx="527602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275" y="1152475"/>
            <a:ext cx="1548145" cy="4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SHABD Results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11700" y="1152475"/>
            <a:ext cx="364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Time</a:t>
            </a:r>
            <a:r>
              <a:rPr lang="en"/>
              <a:t>: 2.70s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Right</a:t>
            </a:r>
            <a:r>
              <a:rPr lang="en"/>
              <a:t>:UMAP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Below</a:t>
            </a:r>
            <a:r>
              <a:rPr lang="en"/>
              <a:t>: PCA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25" y="1076275"/>
            <a:ext cx="1488550" cy="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000" y="-153600"/>
            <a:ext cx="5297099" cy="52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474" y="2877475"/>
            <a:ext cx="4381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599" y="201550"/>
            <a:ext cx="36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899" y="3030925"/>
            <a:ext cx="4000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9362" y="1446350"/>
            <a:ext cx="4286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5424" y="4023475"/>
            <a:ext cx="4095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0649" y="3594850"/>
            <a:ext cx="4191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43" y="3076125"/>
            <a:ext cx="3053825" cy="19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Visible/Infrared Imaging Spectrometer (AVIRIS)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311700" y="1152475"/>
            <a:ext cx="6198300" cy="25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Where:</a:t>
            </a:r>
            <a:r>
              <a:rPr lang="en"/>
              <a:t> Salinas Valley, California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What:</a:t>
            </a:r>
            <a:r>
              <a:rPr lang="en"/>
              <a:t> Image data with 224 dimensions per pixel, each pixel represents a 3.7m by 3.7m patch of Earth.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Pixel Count:</a:t>
            </a:r>
            <a:r>
              <a:rPr lang="en"/>
              <a:t> ~111,000 with ~54,000 labeled by crop.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How</a:t>
            </a:r>
            <a:r>
              <a:rPr lang="en"/>
              <a:t>: Big plane, big camera.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59" y="1017727"/>
            <a:ext cx="2158540" cy="4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2364475" y="4136825"/>
            <a:ext cx="43095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700"/>
              <a:t>Right: A section of Salinas Valley labeled by color with intended crop in a given pixel.  </a:t>
            </a:r>
            <a:endParaRPr i="1" sz="1700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75" y="4136825"/>
            <a:ext cx="1952600" cy="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AVIRIS Results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04800" y="4015975"/>
            <a:ext cx="40389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</a:t>
            </a:r>
            <a:r>
              <a:rPr b="1" lang="en"/>
              <a:t>Left: </a:t>
            </a:r>
            <a:r>
              <a:rPr b="1" lang="en"/>
              <a:t> </a:t>
            </a:r>
            <a:r>
              <a:rPr lang="en"/>
              <a:t>47.56s, </a:t>
            </a:r>
            <a:r>
              <a:rPr b="1" lang="en"/>
              <a:t>Top Right: </a:t>
            </a:r>
            <a:r>
              <a:rPr lang="en"/>
              <a:t>118.83s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Bot Right:</a:t>
            </a:r>
            <a:r>
              <a:rPr lang="en"/>
              <a:t> PCA 0.44s </a:t>
            </a:r>
            <a:r>
              <a:rPr lang="en"/>
              <a:t> </a:t>
            </a:r>
            <a:r>
              <a:rPr b="1" lang="en"/>
              <a:t> </a:t>
            </a:r>
            <a:endParaRPr b="1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049" y="-110725"/>
            <a:ext cx="3221874" cy="296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-110725"/>
            <a:ext cx="4431528" cy="4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075" y="4456375"/>
            <a:ext cx="1652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372" y="2971675"/>
            <a:ext cx="317923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11700" y="1152475"/>
            <a:ext cx="85206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McInnes, L, Healy, J, </a:t>
            </a:r>
            <a:r>
              <a:rPr i="1" lang="en" sz="1600"/>
              <a:t>UMAP: Uniform Manifold Approximation and Projection for Dimension Reduction</a:t>
            </a:r>
            <a:r>
              <a:rPr lang="en" sz="1600"/>
              <a:t>, ArXiv e-prints 1802.03426, 2018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Leland McInnes. </a:t>
            </a:r>
            <a:r>
              <a:rPr i="1" lang="en" sz="1600"/>
              <a:t>UMAP-Learn Documentation</a:t>
            </a:r>
            <a:r>
              <a:rPr lang="en" sz="1600"/>
              <a:t>. 2018. </a:t>
            </a:r>
            <a:r>
              <a:rPr lang="en" sz="1600"/>
              <a:t>Revision 300cbba8 </a:t>
            </a:r>
            <a:r>
              <a:rPr lang="en" sz="1600"/>
              <a:t>https://umap-learn.readthedocs.io/en/latest/index</a:t>
            </a:r>
            <a:r>
              <a:rPr lang="en" sz="1600"/>
              <a:t>.html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John Williamson.</a:t>
            </a:r>
            <a:r>
              <a:rPr i="1" lang="en" sz="1600"/>
              <a:t> What do numbers look like? https://johnhw.github.io/umap_primes/index.md.html</a:t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311700" y="328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311700" y="3861175"/>
            <a:ext cx="85206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presentation and ipynb files: https://github.com/AntoineLove?tab=repositories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311700" y="1017725"/>
            <a:ext cx="60678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AVIRIS 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https://aviris.jpl.nasa.gov/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Salinas Dataset: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AVIRIS Data of Salinas Valley, California</a:t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402" y="1017725"/>
            <a:ext cx="2545649" cy="15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3225" y="2812725"/>
            <a:ext cx="2637998" cy="15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311700" y="2812713"/>
            <a:ext cx="60678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Sampoorna Hindi Akshar Barakhadi Digital Dataset</a:t>
            </a:r>
            <a:r>
              <a:rPr lang="en"/>
              <a:t> (SHABD Dataset)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311700" y="32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A: (src Salinas Valley Dataset) 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99" y="897576"/>
            <a:ext cx="6245999" cy="42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311700" y="64025"/>
            <a:ext cx="2528100" cy="19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B: UMAP Performance Comparison</a:t>
            </a:r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311700" y="1152475"/>
            <a:ext cx="26244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UMAP-Learn Documentation </a:t>
            </a:r>
            <a:r>
              <a:rPr lang="en"/>
              <a:t>https://umap-learn.readthedocs.io/en/latest/performance.html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505" y="0"/>
            <a:ext cx="62574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64025"/>
            <a:ext cx="2528100" cy="19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B: UMAP Performance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(cont.)</a:t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152475"/>
            <a:ext cx="26244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UMAP-Learn Documentation </a:t>
            </a:r>
            <a:r>
              <a:rPr lang="en"/>
              <a:t>https://umap-learn.readthedocs.io/en/latest/performance.html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500" y="152400"/>
            <a:ext cx="5903099" cy="480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64025"/>
            <a:ext cx="2528100" cy="19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B: UMAP Performance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(cont.)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311700" y="1152475"/>
            <a:ext cx="26244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UMAP-Learn Documentation </a:t>
            </a:r>
            <a:r>
              <a:rPr lang="en"/>
              <a:t>https://umap-learn.readthedocs.io/en/latest/performance.html</a:t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500" y="152400"/>
            <a:ext cx="5903099" cy="47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4437" y="3301138"/>
            <a:ext cx="70580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652" y="-671315"/>
            <a:ext cx="8177199" cy="25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Quick Facts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93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</a:t>
            </a:r>
            <a:r>
              <a:rPr lang="en"/>
              <a:t>: Dimensionality reduction (DR) and visualization.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Speed</a:t>
            </a:r>
            <a:r>
              <a:rPr lang="en"/>
              <a:t>: Very fast.  Slower than PCA and faster than tSNE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Good For: </a:t>
            </a:r>
            <a:r>
              <a:rPr lang="en"/>
              <a:t>DR of a</a:t>
            </a:r>
            <a:r>
              <a:rPr lang="en"/>
              <a:t>ny finite metric space. </a:t>
            </a:r>
            <a:r>
              <a:rPr lang="en"/>
              <a:t>Preserving local and global structure of data throughout DR.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Poor For</a:t>
            </a:r>
            <a:r>
              <a:rPr lang="en"/>
              <a:t>: Datasets with isolated points.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975" y="3657675"/>
            <a:ext cx="39938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972" y="4611372"/>
            <a:ext cx="470484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948925" y="42303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950" y="-4183900"/>
            <a:ext cx="11289498" cy="110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131800" y="67175"/>
            <a:ext cx="91440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Thank you!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src:</a:t>
            </a:r>
            <a:r>
              <a:rPr b="1" lang="en" sz="2000">
                <a:solidFill>
                  <a:schemeClr val="lt1"/>
                </a:solidFill>
              </a:rPr>
              <a:t> </a:t>
            </a:r>
            <a:r>
              <a:rPr b="1" lang="en" sz="2000">
                <a:solidFill>
                  <a:schemeClr val="lt1"/>
                </a:solidFill>
              </a:rPr>
              <a:t>What do numbers look like? By John Williamson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870239" y="327175"/>
            <a:ext cx="26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Metric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0" y="1152475"/>
            <a:ext cx="3598230" cy="3416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075" y="1119275"/>
            <a:ext cx="3598225" cy="3482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33"/>
          <p:cNvSpPr/>
          <p:nvPr/>
        </p:nvSpPr>
        <p:spPr>
          <a:xfrm>
            <a:off x="7160775" y="4022675"/>
            <a:ext cx="1660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>
            <p:ph type="title"/>
          </p:nvPr>
        </p:nvSpPr>
        <p:spPr>
          <a:xfrm>
            <a:off x="5733888" y="327175"/>
            <a:ext cx="25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Geodesic </a:t>
            </a:r>
            <a:r>
              <a:rPr lang="en"/>
              <a:t>Metric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402900" y="1163725"/>
            <a:ext cx="155400" cy="1500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614625" y="2066225"/>
            <a:ext cx="155400" cy="1500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5234075" y="1163725"/>
            <a:ext cx="155400" cy="1500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8511025" y="2044200"/>
            <a:ext cx="155400" cy="1500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33"/>
          <p:cNvCxnSpPr>
            <a:stCxn id="296" idx="5"/>
            <a:endCxn id="297" idx="2"/>
          </p:cNvCxnSpPr>
          <p:nvPr/>
        </p:nvCxnSpPr>
        <p:spPr>
          <a:xfrm>
            <a:off x="535542" y="1291758"/>
            <a:ext cx="3079200" cy="84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389475" y="1238725"/>
            <a:ext cx="2965500" cy="70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3"/>
          <p:cNvCxnSpPr>
            <a:endCxn id="299" idx="2"/>
          </p:cNvCxnSpPr>
          <p:nvPr/>
        </p:nvCxnSpPr>
        <p:spPr>
          <a:xfrm>
            <a:off x="8370925" y="1960800"/>
            <a:ext cx="140100" cy="15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00" y="4272278"/>
            <a:ext cx="1361786" cy="23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525" y="4272278"/>
            <a:ext cx="1515294" cy="23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4437" y="3301138"/>
            <a:ext cx="70580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652" y="-671315"/>
            <a:ext cx="8177199" cy="25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Algorithm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593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Compute Neighborhood Graph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KNN Searching, 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Determine local metrics.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Construct non-symmetric weighted adjacency matrix from local metrics.</a:t>
            </a:r>
            <a:endParaRPr b="1"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Combine local metrics to construct symmetric weighted adjacency matrix.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Optimize Graph Layout in Reduced Space</a:t>
            </a:r>
            <a:endParaRPr b="1"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Uses a force directed graph layout algorithm.</a:t>
            </a:r>
            <a:endParaRPr b="1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975" y="3657675"/>
            <a:ext cx="39938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972" y="4611372"/>
            <a:ext cx="470484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948925" y="42303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3197200"/>
            <a:ext cx="8520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Space’s metric is applied to find all edge lengths between k-NN.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Distances are symmetric, so a symmetric adjacency matrix results.</a:t>
            </a:r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6119450" y="800060"/>
            <a:ext cx="2395050" cy="1943025"/>
            <a:chOff x="423525" y="445035"/>
            <a:chExt cx="2395050" cy="194302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525" y="445035"/>
              <a:ext cx="2395050" cy="1943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6" name="Google Shape;86;p16"/>
            <p:cNvCxnSpPr/>
            <p:nvPr/>
          </p:nvCxnSpPr>
          <p:spPr>
            <a:xfrm flipH="1" rot="10800000">
              <a:off x="1273400" y="1798913"/>
              <a:ext cx="348300" cy="8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6"/>
            <p:cNvCxnSpPr/>
            <p:nvPr/>
          </p:nvCxnSpPr>
          <p:spPr>
            <a:xfrm>
              <a:off x="1562725" y="1498913"/>
              <a:ext cx="85800" cy="21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6"/>
            <p:cNvCxnSpPr/>
            <p:nvPr/>
          </p:nvCxnSpPr>
          <p:spPr>
            <a:xfrm flipH="1">
              <a:off x="1728900" y="1681088"/>
              <a:ext cx="26700" cy="2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6"/>
            <p:cNvCxnSpPr/>
            <p:nvPr/>
          </p:nvCxnSpPr>
          <p:spPr>
            <a:xfrm flipH="1">
              <a:off x="1246550" y="1498913"/>
              <a:ext cx="273300" cy="30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1627025" y="1472113"/>
              <a:ext cx="128700" cy="12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6"/>
            <p:cNvCxnSpPr/>
            <p:nvPr/>
          </p:nvCxnSpPr>
          <p:spPr>
            <a:xfrm flipH="1" rot="10800000">
              <a:off x="914400" y="1495575"/>
              <a:ext cx="581100" cy="17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6"/>
            <p:cNvCxnSpPr/>
            <p:nvPr/>
          </p:nvCxnSpPr>
          <p:spPr>
            <a:xfrm>
              <a:off x="933450" y="1738325"/>
              <a:ext cx="214200" cy="9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6"/>
            <p:cNvCxnSpPr/>
            <p:nvPr/>
          </p:nvCxnSpPr>
          <p:spPr>
            <a:xfrm>
              <a:off x="957275" y="1704975"/>
              <a:ext cx="676200" cy="5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16"/>
            <p:cNvCxnSpPr/>
            <p:nvPr/>
          </p:nvCxnSpPr>
          <p:spPr>
            <a:xfrm>
              <a:off x="1719275" y="1814525"/>
              <a:ext cx="647700" cy="27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6"/>
            <p:cNvCxnSpPr/>
            <p:nvPr/>
          </p:nvCxnSpPr>
          <p:spPr>
            <a:xfrm>
              <a:off x="1843100" y="1690700"/>
              <a:ext cx="533400" cy="38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16"/>
            <p:cNvCxnSpPr/>
            <p:nvPr/>
          </p:nvCxnSpPr>
          <p:spPr>
            <a:xfrm>
              <a:off x="1619250" y="1471625"/>
              <a:ext cx="776400" cy="62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16"/>
            <p:cNvCxnSpPr/>
            <p:nvPr/>
          </p:nvCxnSpPr>
          <p:spPr>
            <a:xfrm flipH="1" rot="10800000">
              <a:off x="1609725" y="842900"/>
              <a:ext cx="771600" cy="58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6"/>
            <p:cNvCxnSpPr/>
            <p:nvPr/>
          </p:nvCxnSpPr>
          <p:spPr>
            <a:xfrm flipH="1" rot="10800000">
              <a:off x="1828800" y="857175"/>
              <a:ext cx="571500" cy="73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6"/>
            <p:cNvCxnSpPr/>
            <p:nvPr/>
          </p:nvCxnSpPr>
          <p:spPr>
            <a:xfrm flipH="1" rot="10800000">
              <a:off x="1671650" y="842850"/>
              <a:ext cx="709500" cy="89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0" y="800060"/>
            <a:ext cx="2395050" cy="19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475" y="800060"/>
            <a:ext cx="2395050" cy="194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/>
          <p:nvPr/>
        </p:nvCxnSpPr>
        <p:spPr>
          <a:xfrm flipH="1" rot="10800000">
            <a:off x="4224350" y="2153938"/>
            <a:ext cx="3483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4513675" y="1853938"/>
            <a:ext cx="85800" cy="21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/>
          <p:nvPr/>
        </p:nvCxnSpPr>
        <p:spPr>
          <a:xfrm flipH="1">
            <a:off x="4679850" y="2036113"/>
            <a:ext cx="26700" cy="2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 flipH="1">
            <a:off x="4197500" y="1853938"/>
            <a:ext cx="2733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4577975" y="1827138"/>
            <a:ext cx="128700" cy="1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3865350" y="1850600"/>
            <a:ext cx="581100" cy="171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3884400" y="2093350"/>
            <a:ext cx="214200" cy="906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3908225" y="2060000"/>
            <a:ext cx="676200" cy="52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670225" y="2169550"/>
            <a:ext cx="647700" cy="271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4794050" y="2045725"/>
            <a:ext cx="533400" cy="385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4570200" y="1826650"/>
            <a:ext cx="776400" cy="628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 flipH="1" rot="10800000">
            <a:off x="4560675" y="1197925"/>
            <a:ext cx="771600" cy="581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/>
          <p:nvPr/>
        </p:nvCxnSpPr>
        <p:spPr>
          <a:xfrm flipH="1" rot="10800000">
            <a:off x="4779750" y="1212200"/>
            <a:ext cx="571500" cy="73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 flipH="1" rot="10800000">
            <a:off x="4622600" y="1197875"/>
            <a:ext cx="709500" cy="890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>
            <a:stCxn id="100" idx="3"/>
            <a:endCxn id="101" idx="1"/>
          </p:cNvCxnSpPr>
          <p:nvPr/>
        </p:nvCxnSpPr>
        <p:spPr>
          <a:xfrm>
            <a:off x="3024550" y="1771573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5769525" y="1771573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 txBox="1"/>
          <p:nvPr/>
        </p:nvSpPr>
        <p:spPr>
          <a:xfrm>
            <a:off x="2899400" y="1443125"/>
            <a:ext cx="6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k</a:t>
            </a:r>
            <a:r>
              <a:rPr i="1" lang="en"/>
              <a:t> = 3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Metrics and KNN</a:t>
            </a:r>
            <a:endParaRPr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263475" y="1404235"/>
            <a:ext cx="2861100" cy="2477977"/>
            <a:chOff x="907100" y="1243510"/>
            <a:chExt cx="2861100" cy="2477977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8925" y="1243510"/>
              <a:ext cx="2395050" cy="1943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17"/>
            <p:cNvCxnSpPr/>
            <p:nvPr/>
          </p:nvCxnSpPr>
          <p:spPr>
            <a:xfrm flipH="1" rot="10800000">
              <a:off x="1868800" y="2597388"/>
              <a:ext cx="348300" cy="80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7"/>
            <p:cNvCxnSpPr/>
            <p:nvPr/>
          </p:nvCxnSpPr>
          <p:spPr>
            <a:xfrm>
              <a:off x="2158125" y="2297388"/>
              <a:ext cx="858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7"/>
            <p:cNvCxnSpPr/>
            <p:nvPr/>
          </p:nvCxnSpPr>
          <p:spPr>
            <a:xfrm flipH="1">
              <a:off x="2324300" y="2479563"/>
              <a:ext cx="26700" cy="2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7"/>
            <p:cNvCxnSpPr/>
            <p:nvPr/>
          </p:nvCxnSpPr>
          <p:spPr>
            <a:xfrm flipH="1">
              <a:off x="1841950" y="2297388"/>
              <a:ext cx="273300" cy="3054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2200975" y="2313463"/>
              <a:ext cx="85800" cy="1929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2222425" y="2270588"/>
              <a:ext cx="128700" cy="1233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32" name="Google Shape;13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0600" y="1854813"/>
              <a:ext cx="283316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5900" y="2662788"/>
              <a:ext cx="243501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7"/>
            <p:cNvSpPr txBox="1"/>
            <p:nvPr/>
          </p:nvSpPr>
          <p:spPr>
            <a:xfrm>
              <a:off x="907100" y="3321288"/>
              <a:ext cx="286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each point find KNN and…</a:t>
              </a:r>
              <a:endParaRPr/>
            </a:p>
          </p:txBody>
        </p:sp>
      </p:grpSp>
      <p:grpSp>
        <p:nvGrpSpPr>
          <p:cNvPr id="135" name="Google Shape;135;p17"/>
          <p:cNvGrpSpPr/>
          <p:nvPr/>
        </p:nvGrpSpPr>
        <p:grpSpPr>
          <a:xfrm>
            <a:off x="6437250" y="1430823"/>
            <a:ext cx="2395050" cy="2424802"/>
            <a:chOff x="6485475" y="1359348"/>
            <a:chExt cx="2395050" cy="2424802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6485475" y="1359348"/>
              <a:ext cx="2395050" cy="2424802"/>
              <a:chOff x="741800" y="1934073"/>
              <a:chExt cx="2395050" cy="2424802"/>
            </a:xfrm>
          </p:grpSpPr>
          <p:pic>
            <p:nvPicPr>
              <p:cNvPr id="137" name="Google Shape;137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1800" y="1934073"/>
                <a:ext cx="2395050" cy="1943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89925" y="2573938"/>
                <a:ext cx="283316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45225" y="3381913"/>
                <a:ext cx="243501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44125" y="3985225"/>
                <a:ext cx="1990388" cy="373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141;p17"/>
            <p:cNvGrpSpPr/>
            <p:nvPr/>
          </p:nvGrpSpPr>
          <p:grpSpPr>
            <a:xfrm>
              <a:off x="7322075" y="2062025"/>
              <a:ext cx="591000" cy="788399"/>
              <a:chOff x="6004350" y="1962350"/>
              <a:chExt cx="591000" cy="788399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6004350" y="1962350"/>
                <a:ext cx="591000" cy="600600"/>
              </a:xfrm>
              <a:prstGeom prst="ellipse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6250400" y="2399449"/>
                <a:ext cx="331200" cy="35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" name="Google Shape;144;p17"/>
          <p:cNvGrpSpPr/>
          <p:nvPr/>
        </p:nvGrpSpPr>
        <p:grpSpPr>
          <a:xfrm>
            <a:off x="3219300" y="1408998"/>
            <a:ext cx="3000000" cy="2468452"/>
            <a:chOff x="3305025" y="1337523"/>
            <a:chExt cx="3000000" cy="2468452"/>
          </a:xfrm>
        </p:grpSpPr>
        <p:sp>
          <p:nvSpPr>
            <p:cNvPr id="145" name="Google Shape;145;p17"/>
            <p:cNvSpPr txBox="1"/>
            <p:nvPr/>
          </p:nvSpPr>
          <p:spPr>
            <a:xfrm>
              <a:off x="3305025" y="3190375"/>
              <a:ext cx="30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… declare the ball which contains one of them to be weight one.</a:t>
              </a:r>
              <a:endParaRPr/>
            </a:p>
          </p:txBody>
        </p:sp>
        <p:pic>
          <p:nvPicPr>
            <p:cNvPr id="146" name="Google Shape;14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83250" y="1337523"/>
              <a:ext cx="2395050" cy="194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1775" y="1954850"/>
              <a:ext cx="283316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7075" y="2762825"/>
              <a:ext cx="243501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7"/>
            <p:cNvSpPr/>
            <p:nvPr/>
          </p:nvSpPr>
          <p:spPr>
            <a:xfrm>
              <a:off x="4520250" y="2030175"/>
              <a:ext cx="591000" cy="6006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766300" y="2467274"/>
              <a:ext cx="331200" cy="35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Metric Spaces For Everyone!</a:t>
            </a:r>
            <a:endParaRPr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local metric spaces                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Immediate consequences: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Dense regions of data have ‘short’ rulers.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Sparse regions of data have ‘long’ rulers.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Instead of having one distance between two points we have two.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each cluster of k-points, data are approximately uniformly distributed.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101" y="1199401"/>
            <a:ext cx="1449800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 Adjacency Graph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last we construct an adjacency graph: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V</a:t>
            </a:r>
            <a:r>
              <a:rPr lang="en"/>
              <a:t> is our entire set of data points.</a:t>
            </a:r>
            <a:r>
              <a:rPr lang="en"/>
              <a:t> 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2859025"/>
            <a:ext cx="4756800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575" y="1628275"/>
            <a:ext cx="3952900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525" y="1152475"/>
            <a:ext cx="1742651" cy="4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4247675" y="2197900"/>
            <a:ext cx="61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distance from </a:t>
            </a:r>
            <a:r>
              <a:rPr i="1" lang="en"/>
              <a:t>x</a:t>
            </a:r>
            <a:r>
              <a:rPr baseline="-25000" i="1" lang="en"/>
              <a:t>i</a:t>
            </a:r>
            <a:r>
              <a:rPr i="1" lang="en"/>
              <a:t>’s </a:t>
            </a:r>
            <a:r>
              <a:rPr lang="en"/>
              <a:t>perspective to j</a:t>
            </a:r>
            <a:r>
              <a:rPr baseline="30000" lang="en"/>
              <a:t>th</a:t>
            </a:r>
            <a:r>
              <a:rPr lang="en"/>
              <a:t>-NN.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to closest NN.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2972500" y="3698075"/>
            <a:ext cx="32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constant ensuring the sum of weights to all NN equals log</a:t>
            </a:r>
            <a:r>
              <a:rPr baseline="-25000" lang="en"/>
              <a:t>2</a:t>
            </a:r>
            <a:r>
              <a:rPr i="1" lang="en"/>
              <a:t>k.</a:t>
            </a:r>
            <a:endParaRPr i="1"/>
          </a:p>
        </p:txBody>
      </p:sp>
      <p:cxnSp>
        <p:nvCxnSpPr>
          <p:cNvPr id="169" name="Google Shape;169;p19"/>
          <p:cNvCxnSpPr/>
          <p:nvPr/>
        </p:nvCxnSpPr>
        <p:spPr>
          <a:xfrm>
            <a:off x="4816675" y="25396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9"/>
          <p:cNvCxnSpPr/>
          <p:nvPr/>
        </p:nvCxnSpPr>
        <p:spPr>
          <a:xfrm flipH="1">
            <a:off x="5508925" y="2903925"/>
            <a:ext cx="2250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9"/>
          <p:cNvCxnSpPr/>
          <p:nvPr/>
        </p:nvCxnSpPr>
        <p:spPr>
          <a:xfrm flipH="1" rot="10800000">
            <a:off x="4587350" y="3579000"/>
            <a:ext cx="216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Adjacency Matrix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928825"/>
            <a:ext cx="85206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                           weights were probabilities and could be interpreted as, ‘the probability of an edge being included’.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the construction of </a:t>
            </a:r>
            <a:r>
              <a:rPr i="1" lang="en"/>
              <a:t>B</a:t>
            </a:r>
            <a:r>
              <a:rPr lang="en"/>
              <a:t>, entries are: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B</a:t>
            </a:r>
            <a:r>
              <a:rPr lang="en"/>
              <a:t> is symmetric.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152475"/>
            <a:ext cx="3257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75" y="2406200"/>
            <a:ext cx="1742651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5" y="3539000"/>
            <a:ext cx="8143857" cy="3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439350" y="45648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311700" y="1363775"/>
            <a:ext cx="85206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Where:</a:t>
            </a:r>
            <a:r>
              <a:rPr lang="en"/>
              <a:t> Kaggle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What:</a:t>
            </a:r>
            <a:r>
              <a:rPr lang="en"/>
              <a:t> Grayscale images of Hindi characters.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Image Size:</a:t>
            </a:r>
            <a:r>
              <a:rPr lang="en"/>
              <a:t> 32x32 (1024 dimensions)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Image Count</a:t>
            </a:r>
            <a:r>
              <a:rPr lang="en"/>
              <a:t>: ~304,000 in total (792 images of each of the 384 character combinations).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pared to 158 images each of: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300"/>
            <a:ext cx="8520600" cy="113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175" y="3577425"/>
            <a:ext cx="2872400" cy="4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181975"/>
            <a:ext cx="182718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